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600" b="1" u="sng" dirty="0" smtClean="0">
                <a:solidFill>
                  <a:srgbClr val="C00000"/>
                </a:solidFill>
              </a:rPr>
              <a:t>المؤسسات الاجتماعية</a:t>
            </a:r>
            <a:r>
              <a:rPr lang="en-US" sz="3600" dirty="0" smtClean="0"/>
              <a:t/>
            </a:r>
            <a:br>
              <a:rPr lang="en-US" sz="3600" dirty="0" smtClean="0"/>
            </a:br>
            <a:r>
              <a:rPr lang="ar-IQ" sz="3600" dirty="0" smtClean="0"/>
              <a:t>    * تؤدي المؤسسات الاجتماعية وظائف اجتماعية وتربوية وسياسية وثقافية واقتصادية ودينية وتكون هذه الوظائف متداخلة ومترابطة ، فكلما تعددت الحياة واتسع نطاقها الاجتماعي تعقدت وظائف هذه المؤسسات ومهامها.</a:t>
            </a:r>
            <a:r>
              <a:rPr lang="en-US" sz="3600" dirty="0" smtClean="0"/>
              <a:t/>
            </a:r>
            <a:br>
              <a:rPr lang="en-US" sz="3600" dirty="0" smtClean="0"/>
            </a:br>
            <a:r>
              <a:rPr lang="ar-IQ" sz="3600" dirty="0" smtClean="0"/>
              <a:t>     * </a:t>
            </a:r>
            <a:r>
              <a:rPr lang="ar-IQ" sz="3600" dirty="0" err="1" smtClean="0"/>
              <a:t>ان</a:t>
            </a:r>
            <a:r>
              <a:rPr lang="ar-IQ" sz="3600" dirty="0" smtClean="0"/>
              <a:t> للأسرة وظائف مترابطة مع المدرسة ، وهي صلة </a:t>
            </a:r>
            <a:r>
              <a:rPr lang="ar-IQ" sz="3600" dirty="0" err="1" smtClean="0"/>
              <a:t>متاصلة</a:t>
            </a:r>
            <a:r>
              <a:rPr lang="ar-IQ" sz="3600" dirty="0" smtClean="0"/>
              <a:t> وذات ارتباط كبير وعميق مع الدولة ونظامها وكذلك الحال بالنسبة إلى الاقتصاد والمؤسسات الاجتماعية والشبابية والثقافية </a:t>
            </a:r>
            <a:r>
              <a:rPr lang="ar-IQ" sz="3600" dirty="0" err="1" smtClean="0"/>
              <a:t>الاخرى</a:t>
            </a:r>
            <a:r>
              <a:rPr lang="ar-IQ" sz="3600" dirty="0" smtClean="0"/>
              <a:t>.</a:t>
            </a:r>
            <a:r>
              <a:rPr lang="en-US" sz="3600" dirty="0" smtClean="0"/>
              <a:t/>
            </a:r>
            <a:br>
              <a:rPr lang="en-US" sz="3600" dirty="0" smtClean="0"/>
            </a:br>
            <a:r>
              <a:rPr lang="ar-IQ" sz="3600" dirty="0" smtClean="0"/>
              <a:t>    </a:t>
            </a:r>
            <a:r>
              <a:rPr lang="ar-IQ" sz="3600" u="sng" dirty="0" smtClean="0"/>
              <a:t>وفيما يأتي المؤسسات الاجتماعية التي تشكل في وجودها ميادين لتكوين الروابط والصلات والعلاقات الاجتماعية .</a:t>
            </a:r>
            <a:endParaRPr lang="ar-SA" sz="3600" u="sng" dirty="0"/>
          </a:p>
        </p:txBody>
      </p:sp>
    </p:spTree>
  </p:cSld>
  <p:clrMapOvr>
    <a:masterClrMapping/>
  </p:clrMapOvr>
  <p:transition spd="slow">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err="1" smtClean="0">
                <a:solidFill>
                  <a:srgbClr val="FF0000"/>
                </a:solidFill>
              </a:rPr>
              <a:t>اولاً</a:t>
            </a:r>
            <a:r>
              <a:rPr lang="ar-SA" sz="3200" b="1" u="sng" dirty="0" smtClean="0">
                <a:solidFill>
                  <a:srgbClr val="FF0000"/>
                </a:solidFill>
              </a:rPr>
              <a:t> :   الأسرة</a:t>
            </a:r>
            <a:r>
              <a:rPr lang="en-US" sz="3200" dirty="0" smtClean="0"/>
              <a:t/>
            </a:r>
            <a:br>
              <a:rPr lang="en-US" sz="3200" dirty="0" smtClean="0"/>
            </a:br>
            <a:r>
              <a:rPr lang="ar-IQ" sz="3200" dirty="0" smtClean="0"/>
              <a:t>    * </a:t>
            </a:r>
            <a:r>
              <a:rPr lang="ar-IQ" sz="3200" u="sng" dirty="0" smtClean="0"/>
              <a:t>تعد الأسرة النواة الأولى للمجتمع لأنها مؤسسة اجتماعية تكون في طبيعتها  ضرورة حتمية لبقاء الجنس البشري والوجود الاجتماعي </a:t>
            </a:r>
            <a:r>
              <a:rPr lang="ar-IQ" sz="3200" dirty="0" smtClean="0"/>
              <a:t>وهي تتكون من </a:t>
            </a:r>
            <a:r>
              <a:rPr lang="ar-IQ" sz="3200" dirty="0" err="1" smtClean="0"/>
              <a:t>افراد</a:t>
            </a:r>
            <a:r>
              <a:rPr lang="ar-IQ" sz="3200" dirty="0" smtClean="0"/>
              <a:t> يرتبطون </a:t>
            </a:r>
            <a:r>
              <a:rPr lang="ar-IQ" sz="3200" dirty="0" err="1" smtClean="0"/>
              <a:t>ببعضهم</a:t>
            </a:r>
            <a:r>
              <a:rPr lang="ar-IQ" sz="3200" dirty="0" smtClean="0"/>
              <a:t> بروابط اجتماعية </a:t>
            </a:r>
            <a:r>
              <a:rPr lang="ar-IQ" sz="3200" dirty="0" err="1" smtClean="0"/>
              <a:t>واخلاقية</a:t>
            </a:r>
            <a:r>
              <a:rPr lang="ar-IQ" sz="3200" dirty="0" smtClean="0"/>
              <a:t> وروحية وهذه الخصائص قد جعلت الأسرة </a:t>
            </a:r>
            <a:r>
              <a:rPr lang="ar-IQ" sz="3200" dirty="0" err="1" smtClean="0"/>
              <a:t>الانسانية</a:t>
            </a:r>
            <a:r>
              <a:rPr lang="ar-IQ" sz="3200" dirty="0" smtClean="0"/>
              <a:t> تتميز وتختلف عن الأسرة الحيوانية في عملية العلاقات الاجتماعية وعمقها ودورها في تحديد تصرفات </a:t>
            </a:r>
            <a:r>
              <a:rPr lang="ar-IQ" sz="3200" dirty="0" err="1" smtClean="0"/>
              <a:t>افرادها</a:t>
            </a:r>
            <a:r>
              <a:rPr lang="ar-IQ" sz="3200" dirty="0" smtClean="0"/>
              <a:t> </a:t>
            </a:r>
            <a:r>
              <a:rPr lang="ar-IQ" sz="3200" u="sng" dirty="0" smtClean="0"/>
              <a:t>فهي التي تقوم بأول عملية اجتماعية وهي عملية التنشئة الاجتماعية </a:t>
            </a:r>
            <a:r>
              <a:rPr lang="ar-IQ" sz="3200" dirty="0" smtClean="0"/>
              <a:t>. </a:t>
            </a:r>
            <a:br>
              <a:rPr lang="ar-IQ" sz="3200" dirty="0" smtClean="0"/>
            </a:br>
            <a:r>
              <a:rPr lang="ar-IQ" sz="3200" dirty="0" smtClean="0"/>
              <a:t>    *</a:t>
            </a:r>
            <a:r>
              <a:rPr lang="ar-IQ" sz="3200" dirty="0" err="1" smtClean="0"/>
              <a:t>فالاسرة</a:t>
            </a:r>
            <a:r>
              <a:rPr lang="ar-IQ" sz="3200" dirty="0" smtClean="0"/>
              <a:t> </a:t>
            </a:r>
            <a:r>
              <a:rPr lang="ar-IQ" sz="3200" dirty="0" err="1" smtClean="0"/>
              <a:t>الانسانية</a:t>
            </a:r>
            <a:r>
              <a:rPr lang="ar-IQ" sz="3200" dirty="0" smtClean="0"/>
              <a:t> كانت في مختلف المراحل والعصور تشكل روابط وصلات ووظائف ونظم محددة بقيم </a:t>
            </a:r>
            <a:r>
              <a:rPr lang="ar-IQ" sz="3200" dirty="0" err="1" smtClean="0"/>
              <a:t>انسانية</a:t>
            </a:r>
            <a:r>
              <a:rPr lang="ar-IQ" sz="3200" dirty="0" smtClean="0"/>
              <a:t> واجتماعية ولها مقوماتها الروحية المتميزة بصفتها وحدة اجتماعية </a:t>
            </a:r>
            <a:r>
              <a:rPr lang="ar-IQ" sz="3200" dirty="0" err="1" smtClean="0"/>
              <a:t>اساسية</a:t>
            </a:r>
            <a:r>
              <a:rPr lang="ar-IQ" sz="3200" dirty="0" smtClean="0"/>
              <a:t> لها علاقتها الواضحة بالتنظيم الاجتماعي بشكل عام، ولها تأثيرها المباشر في الحياة الاجتماعية </a:t>
            </a:r>
            <a:r>
              <a:rPr lang="ar-IQ" sz="3200" dirty="0" err="1" smtClean="0"/>
              <a:t>اذ</a:t>
            </a:r>
            <a:r>
              <a:rPr lang="ar-IQ" sz="3200" dirty="0" smtClean="0"/>
              <a:t> ينعكس التغير في علاقتها الداخلية على البناء الاجتماعي.</a:t>
            </a:r>
            <a:r>
              <a:rPr lang="en-US" sz="3200" dirty="0" smtClean="0"/>
              <a:t/>
            </a:r>
            <a:br>
              <a:rPr lang="en-US" sz="3200" dirty="0" smtClean="0"/>
            </a:br>
            <a:endParaRPr lang="ar-SA" sz="3200"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3600" b="1" u="sng" dirty="0" smtClean="0">
                <a:solidFill>
                  <a:srgbClr val="FF0000"/>
                </a:solidFill>
              </a:rPr>
              <a:t>رابعاً  : المؤسسات الدينية</a:t>
            </a:r>
            <a:r>
              <a:rPr lang="en-US" sz="3600" dirty="0" smtClean="0"/>
              <a:t/>
            </a:r>
            <a:br>
              <a:rPr lang="en-US" sz="3600" dirty="0" smtClean="0"/>
            </a:br>
            <a:r>
              <a:rPr lang="ar-IQ" sz="3600" dirty="0" smtClean="0"/>
              <a:t>    المعروف </a:t>
            </a:r>
            <a:r>
              <a:rPr lang="ar-IQ" sz="3600" dirty="0" err="1" smtClean="0"/>
              <a:t>ان</a:t>
            </a:r>
            <a:r>
              <a:rPr lang="ar-IQ" sz="3600" dirty="0" smtClean="0"/>
              <a:t> المؤسسات الدينية هي أقدم المؤسسات الاجتماعية التي كان لها تأثيرها في حياة </a:t>
            </a:r>
            <a:r>
              <a:rPr lang="ar-IQ" sz="3600" dirty="0" err="1" smtClean="0"/>
              <a:t>الافراد</a:t>
            </a:r>
            <a:r>
              <a:rPr lang="ar-IQ" sz="3600" dirty="0" smtClean="0"/>
              <a:t> والجماعات في جميع المراحل التي مر </a:t>
            </a:r>
            <a:r>
              <a:rPr lang="ar-IQ" sz="3600" dirty="0" err="1" smtClean="0"/>
              <a:t>بها</a:t>
            </a:r>
            <a:r>
              <a:rPr lang="ar-IQ" sz="3600" dirty="0" smtClean="0"/>
              <a:t> </a:t>
            </a:r>
            <a:r>
              <a:rPr lang="ar-IQ" sz="3600" dirty="0" err="1" smtClean="0"/>
              <a:t>الانسان</a:t>
            </a:r>
            <a:r>
              <a:rPr lang="ar-IQ" sz="3600" dirty="0" smtClean="0"/>
              <a:t>. لان وظائفها لا تقف عند حدود الفرد فحسب بل تمتد إلى الجماعة فان يمنح الدين الفرد الإحساس بالاطمئنان في الحالات الصعبة في حياته </a:t>
            </a:r>
            <a:r>
              <a:rPr lang="ar-IQ" sz="3600" dirty="0" err="1" smtClean="0"/>
              <a:t>واعادة</a:t>
            </a:r>
            <a:r>
              <a:rPr lang="ar-IQ" sz="3600" dirty="0" smtClean="0"/>
              <a:t> الثقة بالنفس والشعور بالاطمئنان فأن للدين دوره المتميز والحيوي في المساعدة على الترابط الاجتماعي وتنظيم العلاقة بين </a:t>
            </a:r>
            <a:r>
              <a:rPr lang="ar-IQ" sz="3600" dirty="0" err="1" smtClean="0"/>
              <a:t>الافراد</a:t>
            </a:r>
            <a:r>
              <a:rPr lang="ar-IQ" sz="3600" dirty="0" smtClean="0"/>
              <a:t> بصفته مصدراً قوياً من مصادر الضبط الاجتماعي .</a:t>
            </a:r>
            <a:r>
              <a:rPr lang="en-US" sz="3600" dirty="0" smtClean="0"/>
              <a:t/>
            </a:r>
            <a:br>
              <a:rPr lang="en-US" sz="3600" dirty="0" smtClean="0"/>
            </a:br>
            <a:r>
              <a:rPr lang="ar-IQ" sz="3600" dirty="0" smtClean="0"/>
              <a:t>     لقد كانت للمؤسسات الدينية ولا تزال  لها دوراً كبيراً في العملية التربوية والاجتماعية والتأثير في حياة </a:t>
            </a:r>
            <a:r>
              <a:rPr lang="ar-IQ" sz="3600" dirty="0" err="1" smtClean="0"/>
              <a:t>الافراد</a:t>
            </a:r>
            <a:r>
              <a:rPr lang="ar-IQ" sz="3600" dirty="0" smtClean="0"/>
              <a:t> من خلال التمسك بالقيم والعادات والتقاليد الثقافية .</a:t>
            </a:r>
            <a:endParaRPr lang="ar-SA" sz="3600" dirty="0"/>
          </a:p>
        </p:txBody>
      </p:sp>
    </p:spTree>
  </p:cSld>
  <p:clrMapOvr>
    <a:masterClrMapping/>
  </p:clrMapOvr>
  <p:transition spd="slow">
    <p:cover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FF0000"/>
                </a:solidFill>
              </a:rPr>
              <a:t>خامساً  :  مراكز الشباب والأندية الرياضية</a:t>
            </a:r>
            <a:r>
              <a:rPr lang="en-US" sz="2800" dirty="0" smtClean="0"/>
              <a:t/>
            </a:r>
            <a:br>
              <a:rPr lang="en-US" sz="2800" dirty="0" smtClean="0"/>
            </a:br>
            <a:r>
              <a:rPr lang="ar-IQ" sz="2800" dirty="0" smtClean="0"/>
              <a:t>    * تعد مراكز الشباب ميادين مهمة لتطوير العلاقات والروابط الاجتماعية </a:t>
            </a:r>
            <a:r>
              <a:rPr lang="ar-IQ" sz="2800" dirty="0" err="1" smtClean="0"/>
              <a:t>اذ</a:t>
            </a:r>
            <a:r>
              <a:rPr lang="ar-IQ" sz="2800" dirty="0" smtClean="0"/>
              <a:t> تؤدي نشاطات هذه المؤسسات الشبابية والرياضية دوراً مهماً في عملية البناء المتكامل للشخص بصفتها هيئات وأجهزة وميادين متخصصة في تربية الشباب وإعداده بدنياً وثقافياً واجتماعياً ووطنياً . فمراكز الشباب تمثل ابرز مجالات استقطاب الشباب وأهمها نتيجة لتنوع فعالياتها وأهدافها التربوية والعملية والاجتماعية والرياضية </a:t>
            </a:r>
            <a:r>
              <a:rPr lang="ar-IQ" sz="2800" dirty="0" err="1" smtClean="0"/>
              <a:t>اذ</a:t>
            </a:r>
            <a:r>
              <a:rPr lang="ar-IQ" sz="2800" dirty="0" smtClean="0"/>
              <a:t> تصب عنده الأهداف في هدف مركزي يهدف إلى خلق جيل قوي يتميز بسمات الوعي والالتزام والضبط الاجتماعي.</a:t>
            </a:r>
            <a:r>
              <a:rPr lang="en-US" sz="2800" dirty="0" smtClean="0"/>
              <a:t/>
            </a:r>
            <a:br>
              <a:rPr lang="en-US" sz="2800" dirty="0" smtClean="0"/>
            </a:br>
            <a:r>
              <a:rPr lang="ar-IQ" sz="2800" dirty="0" smtClean="0"/>
              <a:t>    * </a:t>
            </a:r>
            <a:r>
              <a:rPr lang="ar-IQ" sz="2800" u="sng" dirty="0" err="1" smtClean="0"/>
              <a:t>ان</a:t>
            </a:r>
            <a:r>
              <a:rPr lang="ar-IQ" sz="2800" u="sng" dirty="0" smtClean="0"/>
              <a:t> إحدى ابرز المهمات لمراكز الشباب تكمن في طبيعة دورها الفاعل بصفتها مؤسسات اجتماعية تحتضن الشباب وتسعى لاستثمار أوقات فراغهم وصقل مواهبهم وتطوير اهتماماتهم المختلفة وتعميق الروابط بينهم وبالشكل الذي يعزز في نفوسهم </a:t>
            </a:r>
            <a:r>
              <a:rPr lang="ar-IQ" sz="2800" dirty="0" smtClean="0"/>
              <a:t>حالات الإبداع ويعمق فيهم خصائص العطاء والعمل من خلال الفعاليات والبرامج والأنشطة العديدة التي تهدف إلى خدمة الشباب بمختلف فئاتهم العمرية وتكرس صلتهم بالمجتمع.</a:t>
            </a:r>
            <a:endParaRPr lang="ar-SA" sz="2800" dirty="0"/>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المؤسسات الاجتماعية     * تؤدي المؤسسات الاجتماعية وظائف اجتماعية وتربوية وسياسية وثقافية واقتصادية ودينية وتكون هذه الوظائف متداخلة ومترابطة ، فكلما تعددت الحياة واتسع نطاقها الاجتماعي تعقدت وظائف هذه المؤسسات ومهامها.      * ان للأسرة وظائف مترابطة مع المدرسة ، وهي صلة متاصلة وذات ارتباط كبير وعميق مع الدولة ونظامها وكذلك الحال بالنسبة إلى الاقتصاد والمؤسسات الاجتماعية والشبابية والثقافية الاخرى.     وفيما يأتي المؤسسات الاجتماعية التي تشكل في وجودها ميادين لتكوين الروابط والصلات والعلاقات الاجتماعية .</vt:lpstr>
      <vt:lpstr>اولاً :   الأسرة     * تعد الأسرة النواة الأولى للمجتمع لأنها مؤسسة اجتماعية تكون في طبيعتها  ضرورة حتمية لبقاء الجنس البشري والوجود الاجتماعي وهي تتكون من افراد يرتبطون ببعضهم بروابط اجتماعية واخلاقية وروحية وهذه الخصائص قد جعلت الأسرة الانسانية تتميز وتختلف عن الأسرة الحيوانية في عملية العلاقات الاجتماعية وعمقها ودورها في تحديد تصرفات افرادها فهي التي تقوم بأول عملية اجتماعية وهي عملية التنشئة الاجتماعية .      *فالاسرة الانسانية كانت في مختلف المراحل والعصور تشكل روابط وصلات ووظائف ونظم محددة بقيم انسانية واجتماعية ولها مقوماتها الروحية المتميزة بصفتها وحدة اجتماعية اساسية لها علاقتها الواضحة بالتنظيم الاجتماعي بشكل عام، ولها تأثيرها المباشر في الحياة الاجتماعية اذ ينعكس التغير في علاقتها الداخلية على البناء الاجتماعي. </vt:lpstr>
      <vt:lpstr>رابعاً  : المؤسسات الدينية     المعروف ان المؤسسات الدينية هي أقدم المؤسسات الاجتماعية التي كان لها تأثيرها في حياة الافراد والجماعات في جميع المراحل التي مر بها الانسان. لان وظائفها لا تقف عند حدود الفرد فحسب بل تمتد إلى الجماعة فان يمنح الدين الفرد الإحساس بالاطمئنان في الحالات الصعبة في حياته واعادة الثقة بالنفس والشعور بالاطمئنان فأن للدين دوره المتميز والحيوي في المساعدة على الترابط الاجتماعي وتنظيم العلاقة بين الافراد بصفته مصدراً قوياً من مصادر الضبط الاجتماعي .      لقد كانت للمؤسسات الدينية ولا تزال  لها دوراً كبيراً في العملية التربوية والاجتماعية والتأثير في حياة الافراد من خلال التمسك بالقيم والعادات والتقاليد الثقافية .</vt:lpstr>
      <vt:lpstr>خامساً  :  مراكز الشباب والأندية الرياضية     * تعد مراكز الشباب ميادين مهمة لتطوير العلاقات والروابط الاجتماعية اذ تؤدي نشاطات هذه المؤسسات الشبابية والرياضية دوراً مهماً في عملية البناء المتكامل للشخص بصفتها هيئات وأجهزة وميادين متخصصة في تربية الشباب وإعداده بدنياً وثقافياً واجتماعياً ووطنياً . فمراكز الشباب تمثل ابرز مجالات استقطاب الشباب وأهمها نتيجة لتنوع فعالياتها وأهدافها التربوية والعملية والاجتماعية والرياضية اذ تصب عنده الأهداف في هدف مركزي يهدف إلى خلق جيل قوي يتميز بسمات الوعي والالتزام والضبط الاجتماعي.     * ان إحدى ابرز المهمات لمراكز الشباب تكمن في طبيعة دورها الفاعل بصفتها مؤسسات اجتماعية تحتضن الشباب وتسعى لاستثمار أوقات فراغهم وصقل مواهبهم وتطوير اهتماماتهم المختلفة وتعميق الروابط بينهم وبالشكل الذي يعزز في نفوسهم حالات الإبداع ويعمق فيهم خصائص العطاء والعمل من خلال الفعاليات والبرامج والأنشطة العديدة التي تهدف إلى خدمة الشباب بمختلف فئاتهم العمرية وتكرس صلتهم بالمجتمع.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المؤسسات الاجتماعية     * تؤدي المؤسسات الاجتماعية وظائف اجتماعية وتربوية وسياسية وثقافية واقتصادية ودينية وتكون هذه الوظائف متداخلة ومترابطة ، فكلما تعددت الحياة واتسع نطاقها الاجتماعي تعقدت وظائف هذه المؤسسات ومهامها.      * ان للأسرة وظائف مترابطة مع المدرسة ، وهي صلة متاصلة وذات ارتباط كبير وعميق مع الدولة ونظامها وكذلك الحال بالنسبة إلى الاقتصاد والمؤسسات الاجتماعية والشبابية والثقافية الاخرى.     وفيما يأتي المؤسسات الاجتماعية التي تشكل في وجودها ميادين لتكوين الروابط والصلات والعلاقات الاجتماعية .</dc:title>
  <dc:creator>HP</dc:creator>
  <cp:lastModifiedBy>DR.Ahmed Saker 2O14</cp:lastModifiedBy>
  <cp:revision>1</cp:revision>
  <dcterms:created xsi:type="dcterms:W3CDTF">2018-12-10T17:49:08Z</dcterms:created>
  <dcterms:modified xsi:type="dcterms:W3CDTF">2018-12-10T18:32:32Z</dcterms:modified>
</cp:coreProperties>
</file>